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DM Sans" pitchFamily="2" charset="0"/>
      <p:regular r:id="rId13"/>
    </p:embeddedFont>
    <p:embeddedFont>
      <p:font typeface="DM Sans Bold"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3" d="100"/>
          <a:sy n="73" d="100"/>
        </p:scale>
        <p:origin x="96" y="12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29.svg"/></Relationships>
</file>

<file path=ppt/slides/_rels/slide10.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4.pn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9.svg"/><Relationship Id="rId4" Type="http://schemas.openxmlformats.org/officeDocument/2006/relationships/image" Target="../media/image5.sv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26.png"/><Relationship Id="rId3" Type="http://schemas.openxmlformats.org/officeDocument/2006/relationships/image" Target="../media/image30.png"/><Relationship Id="rId7" Type="http://schemas.openxmlformats.org/officeDocument/2006/relationships/image" Target="../media/image10.png"/><Relationship Id="rId12" Type="http://schemas.openxmlformats.org/officeDocument/2006/relationships/image" Target="../media/image2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20.png"/><Relationship Id="rId5" Type="http://schemas.openxmlformats.org/officeDocument/2006/relationships/image" Target="../media/image8.png"/><Relationship Id="rId10" Type="http://schemas.openxmlformats.org/officeDocument/2006/relationships/image" Target="../media/image15.svg"/><Relationship Id="rId4" Type="http://schemas.openxmlformats.org/officeDocument/2006/relationships/image" Target="../media/image31.svg"/><Relationship Id="rId9" Type="http://schemas.openxmlformats.org/officeDocument/2006/relationships/image" Target="../media/image14.png"/><Relationship Id="rId14" Type="http://schemas.openxmlformats.org/officeDocument/2006/relationships/image" Target="../media/image27.svg"/></Relationships>
</file>

<file path=ppt/slides/_rels/slide3.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4.pn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9.svg"/><Relationship Id="rId4" Type="http://schemas.openxmlformats.org/officeDocument/2006/relationships/image" Target="../media/image5.svg"/><Relationship Id="rId9"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21.svg"/></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29"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31" Type="http://schemas.openxmlformats.org/officeDocument/2006/relationships/image" Target="../media/image37.jpe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 Id="rId30" Type="http://schemas.openxmlformats.org/officeDocument/2006/relationships/image" Target="../media/image36.jpeg"/></Relationships>
</file>

<file path=ppt/slides/_rels/slide7.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29"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32" Type="http://schemas.openxmlformats.org/officeDocument/2006/relationships/image" Target="../media/image40.pn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31" Type="http://schemas.openxmlformats.org/officeDocument/2006/relationships/image" Target="../media/image39.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 Id="rId30" Type="http://schemas.openxmlformats.org/officeDocument/2006/relationships/image" Target="../media/image38.png"/></Relationships>
</file>

<file path=ppt/slides/_rels/slide8.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29"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31" Type="http://schemas.openxmlformats.org/officeDocument/2006/relationships/image" Target="../media/image42.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 Id="rId30" Type="http://schemas.openxmlformats.org/officeDocument/2006/relationships/image" Target="../media/image41.png"/></Relationships>
</file>

<file path=ppt/slides/_rels/slide9.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20.png"/><Relationship Id="rId18" Type="http://schemas.openxmlformats.org/officeDocument/2006/relationships/image" Target="../media/image29.sv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7.svg"/><Relationship Id="rId17" Type="http://schemas.openxmlformats.org/officeDocument/2006/relationships/image" Target="../media/image28.png"/><Relationship Id="rId2" Type="http://schemas.openxmlformats.org/officeDocument/2006/relationships/image" Target="../media/image1.png"/><Relationship Id="rId16" Type="http://schemas.openxmlformats.org/officeDocument/2006/relationships/image" Target="../media/image25.sv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6.png"/><Relationship Id="rId5" Type="http://schemas.openxmlformats.org/officeDocument/2006/relationships/image" Target="../media/image8.png"/><Relationship Id="rId15" Type="http://schemas.openxmlformats.org/officeDocument/2006/relationships/image" Target="../media/image24.png"/><Relationship Id="rId10" Type="http://schemas.openxmlformats.org/officeDocument/2006/relationships/image" Target="../media/image15.svg"/><Relationship Id="rId4" Type="http://schemas.openxmlformats.org/officeDocument/2006/relationships/image" Target="../media/image3.svg"/><Relationship Id="rId9" Type="http://schemas.openxmlformats.org/officeDocument/2006/relationships/image" Target="../media/image14.png"/><Relationship Id="rId1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236705" y="6409875"/>
            <a:ext cx="724985" cy="920616"/>
          </a:xfrm>
          <a:custGeom>
            <a:avLst/>
            <a:gdLst/>
            <a:ahLst/>
            <a:cxnLst/>
            <a:rect l="l" t="t" r="r" b="b"/>
            <a:pathLst>
              <a:path w="724985" h="920616">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2" name="Freeform 12"/>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13" name="Freeform 13"/>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sp>
      <p:sp>
        <p:nvSpPr>
          <p:cNvPr id="14" name="Freeform 14"/>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sp>
      <p:sp>
        <p:nvSpPr>
          <p:cNvPr id="15" name="Freeform 15"/>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sp>
        <p:nvSpPr>
          <p:cNvPr id="16" name="Freeform 16"/>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a:stretch>
          </a:blipFill>
          <a:ln cap="sq">
            <a:noFill/>
            <a:prstDash val="solid"/>
            <a:miter/>
          </a:ln>
        </p:spPr>
      </p:sp>
      <p:sp>
        <p:nvSpPr>
          <p:cNvPr id="17" name="TextBox 17"/>
          <p:cNvSpPr txBox="1"/>
          <p:nvPr/>
        </p:nvSpPr>
        <p:spPr>
          <a:xfrm>
            <a:off x="3304809" y="1343025"/>
            <a:ext cx="10910396" cy="3200911"/>
          </a:xfrm>
          <a:prstGeom prst="rect">
            <a:avLst/>
          </a:prstGeom>
        </p:spPr>
        <p:txBody>
          <a:bodyPr lIns="0" tIns="0" rIns="0" bIns="0" rtlCol="0" anchor="t">
            <a:spAutoFit/>
          </a:bodyPr>
          <a:lstStyle/>
          <a:p>
            <a:pPr algn="ctr">
              <a:lnSpc>
                <a:spcPts val="12218"/>
              </a:lnSpc>
            </a:pPr>
            <a:r>
              <a:rPr lang="en-US" sz="12998">
                <a:solidFill>
                  <a:srgbClr val="000000"/>
                </a:solidFill>
                <a:latin typeface="DM Sans Bold"/>
              </a:rPr>
              <a:t>Major Project </a:t>
            </a:r>
          </a:p>
          <a:p>
            <a:pPr algn="ctr">
              <a:lnSpc>
                <a:spcPts val="12218"/>
              </a:lnSpc>
            </a:pPr>
            <a:r>
              <a:rPr lang="en-US" sz="12998">
                <a:solidFill>
                  <a:srgbClr val="000000"/>
                </a:solidFill>
                <a:latin typeface="DM Sans Bold"/>
              </a:rPr>
              <a:t>Fit-</a:t>
            </a:r>
            <a:r>
              <a:rPr lang="en-US" sz="12998">
                <a:solidFill>
                  <a:srgbClr val="FFCC00"/>
                </a:solidFill>
                <a:latin typeface="DM Sans Bold"/>
              </a:rPr>
              <a:t>Me</a:t>
            </a:r>
          </a:p>
        </p:txBody>
      </p:sp>
      <p:sp>
        <p:nvSpPr>
          <p:cNvPr id="18" name="TextBox 18"/>
          <p:cNvSpPr txBox="1"/>
          <p:nvPr/>
        </p:nvSpPr>
        <p:spPr>
          <a:xfrm>
            <a:off x="4914102" y="5469616"/>
            <a:ext cx="8459795" cy="3404971"/>
          </a:xfrm>
          <a:prstGeom prst="rect">
            <a:avLst/>
          </a:prstGeom>
        </p:spPr>
        <p:txBody>
          <a:bodyPr lIns="0" tIns="0" rIns="0" bIns="0" rtlCol="0" anchor="t">
            <a:spAutoFit/>
          </a:bodyPr>
          <a:lstStyle/>
          <a:p>
            <a:pPr algn="ctr">
              <a:lnSpc>
                <a:spcPts val="4381"/>
              </a:lnSpc>
            </a:pPr>
            <a:r>
              <a:rPr lang="en-US" sz="4381" spc="-87" dirty="0">
                <a:solidFill>
                  <a:srgbClr val="000000"/>
                </a:solidFill>
                <a:latin typeface="DM Sans Bold"/>
              </a:rPr>
              <a:t>Presented  by </a:t>
            </a:r>
          </a:p>
          <a:p>
            <a:pPr algn="ctr">
              <a:lnSpc>
                <a:spcPts val="4381"/>
              </a:lnSpc>
            </a:pPr>
            <a:r>
              <a:rPr lang="en-US" sz="4381" spc="-87" dirty="0" err="1">
                <a:solidFill>
                  <a:srgbClr val="000000"/>
                </a:solidFill>
                <a:latin typeface="DM Sans Bold"/>
              </a:rPr>
              <a:t>Lakshay</a:t>
            </a:r>
            <a:r>
              <a:rPr lang="en-US" sz="4381" spc="-87" dirty="0">
                <a:solidFill>
                  <a:srgbClr val="000000"/>
                </a:solidFill>
                <a:latin typeface="DM Sans Bold"/>
              </a:rPr>
              <a:t> Yadav 21csu342</a:t>
            </a:r>
          </a:p>
          <a:p>
            <a:pPr algn="ctr">
              <a:lnSpc>
                <a:spcPts val="4381"/>
              </a:lnSpc>
            </a:pPr>
            <a:r>
              <a:rPr lang="en-US" sz="4381" spc="-87" dirty="0">
                <a:solidFill>
                  <a:srgbClr val="000000"/>
                </a:solidFill>
                <a:latin typeface="DM Sans Bold"/>
              </a:rPr>
              <a:t>Ishita </a:t>
            </a:r>
            <a:r>
              <a:rPr lang="en-US" sz="4381" spc="-87" dirty="0" err="1">
                <a:solidFill>
                  <a:srgbClr val="000000"/>
                </a:solidFill>
                <a:latin typeface="DM Sans Bold"/>
              </a:rPr>
              <a:t>Bindal</a:t>
            </a:r>
            <a:r>
              <a:rPr lang="en-US" sz="4381" spc="-87">
                <a:solidFill>
                  <a:srgbClr val="000000"/>
                </a:solidFill>
                <a:latin typeface="DM Sans Bold"/>
              </a:rPr>
              <a:t> 21csu493 </a:t>
            </a:r>
            <a:endParaRPr lang="en-US" sz="4381" spc="-87" dirty="0">
              <a:solidFill>
                <a:srgbClr val="000000"/>
              </a:solidFill>
              <a:latin typeface="DM Sans Bold"/>
            </a:endParaRPr>
          </a:p>
          <a:p>
            <a:pPr algn="ctr">
              <a:lnSpc>
                <a:spcPts val="4381"/>
              </a:lnSpc>
            </a:pPr>
            <a:r>
              <a:rPr lang="en-US" sz="4381" spc="-87" dirty="0">
                <a:solidFill>
                  <a:srgbClr val="000000"/>
                </a:solidFill>
                <a:latin typeface="DM Sans Bold"/>
              </a:rPr>
              <a:t>Disha Taneja 21csu391</a:t>
            </a:r>
          </a:p>
          <a:p>
            <a:pPr algn="ctr">
              <a:lnSpc>
                <a:spcPts val="4381"/>
              </a:lnSpc>
            </a:pPr>
            <a:r>
              <a:rPr lang="en-US" sz="4381" spc="-87" dirty="0">
                <a:solidFill>
                  <a:srgbClr val="000000"/>
                </a:solidFill>
                <a:latin typeface="DM Sans Bold"/>
              </a:rPr>
              <a:t>Geet Khanna 21csu346</a:t>
            </a:r>
          </a:p>
          <a:p>
            <a:pPr algn="ctr">
              <a:lnSpc>
                <a:spcPts val="4381"/>
              </a:lnSpc>
            </a:pPr>
            <a:r>
              <a:rPr lang="en-US" sz="4381" spc="-87" dirty="0">
                <a:solidFill>
                  <a:srgbClr val="000000"/>
                </a:solidFill>
                <a:latin typeface="DM Sans Bold"/>
              </a:rPr>
              <a:t>Sanchit Bajaj 21csu305</a:t>
            </a:r>
          </a:p>
        </p:txBody>
      </p:sp>
      <p:sp>
        <p:nvSpPr>
          <p:cNvPr id="19" name="Freeform 19"/>
          <p:cNvSpPr/>
          <p:nvPr/>
        </p:nvSpPr>
        <p:spPr>
          <a:xfrm>
            <a:off x="4737926" y="2576219"/>
            <a:ext cx="724985" cy="920616"/>
          </a:xfrm>
          <a:custGeom>
            <a:avLst/>
            <a:gdLst/>
            <a:ahLst/>
            <a:cxnLst/>
            <a:rect l="l" t="t" r="r" b="b"/>
            <a:pathLst>
              <a:path w="724985" h="920616">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TextBox 3"/>
          <p:cNvSpPr txBox="1"/>
          <p:nvPr/>
        </p:nvSpPr>
        <p:spPr>
          <a:xfrm>
            <a:off x="2025163" y="2383334"/>
            <a:ext cx="7156902" cy="2024293"/>
          </a:xfrm>
          <a:prstGeom prst="rect">
            <a:avLst/>
          </a:prstGeom>
        </p:spPr>
        <p:txBody>
          <a:bodyPr lIns="0" tIns="0" rIns="0" bIns="0" rtlCol="0" anchor="t">
            <a:spAutoFit/>
          </a:bodyPr>
          <a:lstStyle/>
          <a:p>
            <a:pPr algn="l">
              <a:lnSpc>
                <a:spcPts val="7760"/>
              </a:lnSpc>
            </a:pPr>
            <a:r>
              <a:rPr lang="en-US" sz="8000">
                <a:solidFill>
                  <a:srgbClr val="000000"/>
                </a:solidFill>
                <a:latin typeface="DM Sans Bold"/>
              </a:rPr>
              <a:t>Upcoming Features</a:t>
            </a:r>
          </a:p>
        </p:txBody>
      </p:sp>
      <p:sp>
        <p:nvSpPr>
          <p:cNvPr id="4" name="TextBox 4"/>
          <p:cNvSpPr txBox="1"/>
          <p:nvPr/>
        </p:nvSpPr>
        <p:spPr>
          <a:xfrm>
            <a:off x="2048542" y="5288736"/>
            <a:ext cx="14267046" cy="3318399"/>
          </a:xfrm>
          <a:prstGeom prst="rect">
            <a:avLst/>
          </a:prstGeom>
        </p:spPr>
        <p:txBody>
          <a:bodyPr lIns="0" tIns="0" rIns="0" bIns="0" rtlCol="0" anchor="t">
            <a:spAutoFit/>
          </a:bodyPr>
          <a:lstStyle/>
          <a:p>
            <a:pPr algn="l">
              <a:lnSpc>
                <a:spcPts val="3779"/>
              </a:lnSpc>
            </a:pPr>
            <a:r>
              <a:rPr lang="en-US" sz="2799" spc="167">
                <a:solidFill>
                  <a:srgbClr val="000000"/>
                </a:solidFill>
                <a:latin typeface="DM Sans"/>
              </a:rPr>
              <a:t>Fit-Me is a health well being application and in its further versions we tend to introduce the AI support and chatbox for enabling much more accuracy of advices and exercises with routine checkups and tracking. Further more we aim to bring features for personalized and customized workouts that suits your day to day routine.</a:t>
            </a:r>
          </a:p>
          <a:p>
            <a:pPr marL="0" lvl="0" indent="0" algn="l">
              <a:lnSpc>
                <a:spcPts val="3779"/>
              </a:lnSpc>
              <a:spcBef>
                <a:spcPct val="0"/>
              </a:spcBef>
            </a:pPr>
            <a:r>
              <a:rPr lang="en-US" sz="2799" spc="167">
                <a:solidFill>
                  <a:srgbClr val="000000"/>
                </a:solidFill>
                <a:latin typeface="DM Sans"/>
              </a:rPr>
              <a:t>Fit-Me also aims to provide medical and emergency support for the old age people.</a:t>
            </a:r>
          </a:p>
        </p:txBody>
      </p:sp>
      <p:sp>
        <p:nvSpPr>
          <p:cNvPr id="5" name="Freeform 5"/>
          <p:cNvSpPr/>
          <p:nvPr/>
        </p:nvSpPr>
        <p:spPr>
          <a:xfrm>
            <a:off x="-848571" y="8919661"/>
            <a:ext cx="3870946" cy="950141"/>
          </a:xfrm>
          <a:custGeom>
            <a:avLst/>
            <a:gdLst/>
            <a:ahLst/>
            <a:cxnLst/>
            <a:rect l="l" t="t" r="r" b="b"/>
            <a:pathLst>
              <a:path w="3870946" h="950141">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4472906" y="-2364815"/>
            <a:ext cx="4980952" cy="3731186"/>
          </a:xfrm>
          <a:custGeom>
            <a:avLst/>
            <a:gdLst/>
            <a:ahLst/>
            <a:cxnLst/>
            <a:rect l="l" t="t" r="r" b="b"/>
            <a:pathLst>
              <a:path w="4980952" h="3731186">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7" name="Freeform 7"/>
          <p:cNvSpPr/>
          <p:nvPr/>
        </p:nvSpPr>
        <p:spPr>
          <a:xfrm>
            <a:off x="3431074" y="8919661"/>
            <a:ext cx="2587020" cy="2386526"/>
          </a:xfrm>
          <a:custGeom>
            <a:avLst/>
            <a:gdLst/>
            <a:ahLst/>
            <a:cxnLst/>
            <a:rect l="l" t="t" r="r" b="b"/>
            <a:pathLst>
              <a:path w="2587020" h="2386526">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8" name="Freeform 8"/>
          <p:cNvSpPr/>
          <p:nvPr/>
        </p:nvSpPr>
        <p:spPr>
          <a:xfrm>
            <a:off x="-848571" y="-744412"/>
            <a:ext cx="2597326" cy="2796583"/>
          </a:xfrm>
          <a:custGeom>
            <a:avLst/>
            <a:gdLst/>
            <a:ahLst/>
            <a:cxnLst/>
            <a:rect l="l" t="t" r="r" b="b"/>
            <a:pathLst>
              <a:path w="2597326" h="2796583">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1" name="Freeform 11"/>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2" name="Freeform 12"/>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13" name="Freeform 13"/>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sp>
      <p:sp>
        <p:nvSpPr>
          <p:cNvPr id="14" name="Freeform 14"/>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sp>
      <p:sp>
        <p:nvSpPr>
          <p:cNvPr id="15" name="Freeform 15"/>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sp>
        <p:nvSpPr>
          <p:cNvPr id="16" name="TextBox 16"/>
          <p:cNvSpPr txBox="1"/>
          <p:nvPr/>
        </p:nvSpPr>
        <p:spPr>
          <a:xfrm>
            <a:off x="3688802" y="2924681"/>
            <a:ext cx="10910396" cy="3364382"/>
          </a:xfrm>
          <a:prstGeom prst="rect">
            <a:avLst/>
          </a:prstGeom>
        </p:spPr>
        <p:txBody>
          <a:bodyPr lIns="0" tIns="0" rIns="0" bIns="0" rtlCol="0" anchor="t">
            <a:spAutoFit/>
          </a:bodyPr>
          <a:lstStyle/>
          <a:p>
            <a:pPr algn="ctr">
              <a:lnSpc>
                <a:spcPts val="12699"/>
              </a:lnSpc>
            </a:pPr>
            <a:r>
              <a:rPr lang="en-US" sz="14597">
                <a:solidFill>
                  <a:srgbClr val="000000"/>
                </a:solidFill>
                <a:latin typeface="DM Sans Bold"/>
              </a:rPr>
              <a:t>Thank You </a:t>
            </a:r>
          </a:p>
          <a:p>
            <a:pPr algn="ctr">
              <a:lnSpc>
                <a:spcPts val="12699"/>
              </a:lnSpc>
            </a:pPr>
            <a:r>
              <a:rPr lang="en-US" sz="14597">
                <a:solidFill>
                  <a:srgbClr val="000000"/>
                </a:solidFill>
                <a:latin typeface="DM Sans Bold"/>
              </a:rPr>
              <a:t>Everyone!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0994934" y="2091045"/>
            <a:ext cx="6264366" cy="6104909"/>
          </a:xfrm>
          <a:custGeom>
            <a:avLst/>
            <a:gdLst/>
            <a:ahLst/>
            <a:cxnLst/>
            <a:rect l="l" t="t" r="r" b="b"/>
            <a:pathLst>
              <a:path w="6264366" h="6104909">
                <a:moveTo>
                  <a:pt x="0" y="0"/>
                </a:moveTo>
                <a:lnTo>
                  <a:pt x="6264366" y="0"/>
                </a:lnTo>
                <a:lnTo>
                  <a:pt x="6264366" y="6104910"/>
                </a:lnTo>
                <a:lnTo>
                  <a:pt x="0" y="61049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504950" y="1828977"/>
            <a:ext cx="7848753" cy="2282190"/>
          </a:xfrm>
          <a:prstGeom prst="rect">
            <a:avLst/>
          </a:prstGeom>
        </p:spPr>
        <p:txBody>
          <a:bodyPr lIns="0" tIns="0" rIns="0" bIns="0" rtlCol="0" anchor="t">
            <a:spAutoFit/>
          </a:bodyPr>
          <a:lstStyle/>
          <a:p>
            <a:pPr algn="l">
              <a:lnSpc>
                <a:spcPts val="8730"/>
              </a:lnSpc>
            </a:pPr>
            <a:r>
              <a:rPr lang="en-US" sz="9000">
                <a:solidFill>
                  <a:srgbClr val="000000"/>
                </a:solidFill>
                <a:latin typeface="DM Sans Bold"/>
              </a:rPr>
              <a:t>Definition of Done (DoDs)</a:t>
            </a:r>
          </a:p>
        </p:txBody>
      </p:sp>
      <p:sp>
        <p:nvSpPr>
          <p:cNvPr id="5" name="TextBox 5"/>
          <p:cNvSpPr txBox="1"/>
          <p:nvPr/>
        </p:nvSpPr>
        <p:spPr>
          <a:xfrm>
            <a:off x="1218009" y="4073067"/>
            <a:ext cx="8954598" cy="4592355"/>
          </a:xfrm>
          <a:prstGeom prst="rect">
            <a:avLst/>
          </a:prstGeom>
        </p:spPr>
        <p:txBody>
          <a:bodyPr lIns="0" tIns="0" rIns="0" bIns="0" rtlCol="0" anchor="t">
            <a:spAutoFit/>
          </a:bodyPr>
          <a:lstStyle/>
          <a:p>
            <a:pPr marL="541887" lvl="1" indent="-270944" algn="l">
              <a:lnSpc>
                <a:spcPts val="3388"/>
              </a:lnSpc>
              <a:buFont typeface="Arial"/>
              <a:buChar char="•"/>
            </a:pPr>
            <a:r>
              <a:rPr lang="en-US" sz="2509" spc="150">
                <a:solidFill>
                  <a:srgbClr val="000000"/>
                </a:solidFill>
                <a:latin typeface="DM Sans"/>
              </a:rPr>
              <a:t>Create an app for tracking health and wellness activities such as exercise, nutrition, and mental health.</a:t>
            </a:r>
          </a:p>
          <a:p>
            <a:pPr marL="541887" lvl="1" indent="-270944" algn="l">
              <a:lnSpc>
                <a:spcPts val="3388"/>
              </a:lnSpc>
              <a:buFont typeface="Arial"/>
              <a:buChar char="•"/>
            </a:pPr>
            <a:r>
              <a:rPr lang="en-US" sz="2509" spc="150">
                <a:solidFill>
                  <a:srgbClr val="000000"/>
                </a:solidFill>
                <a:latin typeface="DM Sans"/>
              </a:rPr>
              <a:t>Implement features for logging workouts, meals, water intake, mood, etc. </a:t>
            </a:r>
          </a:p>
          <a:p>
            <a:pPr marL="541887" lvl="1" indent="-270944" algn="l">
              <a:lnSpc>
                <a:spcPts val="3388"/>
              </a:lnSpc>
              <a:buFont typeface="Arial"/>
              <a:buChar char="•"/>
            </a:pPr>
            <a:r>
              <a:rPr lang="en-US" sz="2509" spc="150">
                <a:solidFill>
                  <a:srgbClr val="000000"/>
                </a:solidFill>
                <a:latin typeface="DM Sans"/>
              </a:rPr>
              <a:t>Utilize a bottom navigation bar for easy access to different health categories. </a:t>
            </a:r>
          </a:p>
          <a:p>
            <a:pPr marL="541887" lvl="1" indent="-270944" algn="l">
              <a:lnSpc>
                <a:spcPts val="3388"/>
              </a:lnSpc>
              <a:buFont typeface="Arial"/>
              <a:buChar char="•"/>
            </a:pPr>
            <a:r>
              <a:rPr lang="en-US" sz="2509" spc="150">
                <a:solidFill>
                  <a:srgbClr val="000000"/>
                </a:solidFill>
                <a:latin typeface="DM Sans"/>
              </a:rPr>
              <a:t>Use stateless widgets to display health data and progress charts. </a:t>
            </a:r>
          </a:p>
          <a:p>
            <a:pPr marL="541887" lvl="1" indent="-270944" algn="l">
              <a:lnSpc>
                <a:spcPts val="3388"/>
              </a:lnSpc>
              <a:buFont typeface="Arial"/>
              <a:buChar char="•"/>
            </a:pPr>
            <a:r>
              <a:rPr lang="en-US" sz="2509" spc="150">
                <a:solidFill>
                  <a:srgbClr val="000000"/>
                </a:solidFill>
                <a:latin typeface="DM Sans"/>
              </a:rPr>
              <a:t>Implement input form widgets for recording health activities and goals.</a:t>
            </a:r>
          </a:p>
        </p:txBody>
      </p:sp>
      <p:sp>
        <p:nvSpPr>
          <p:cNvPr id="6" name="Freeform 6"/>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8" name="Freeform 8"/>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9" name="Freeform 9"/>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10" name="Freeform 10"/>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TextBox 3"/>
          <p:cNvSpPr txBox="1"/>
          <p:nvPr/>
        </p:nvSpPr>
        <p:spPr>
          <a:xfrm>
            <a:off x="2025163" y="2223665"/>
            <a:ext cx="7156902" cy="2343633"/>
          </a:xfrm>
          <a:prstGeom prst="rect">
            <a:avLst/>
          </a:prstGeom>
        </p:spPr>
        <p:txBody>
          <a:bodyPr lIns="0" tIns="0" rIns="0" bIns="0" rtlCol="0" anchor="t">
            <a:spAutoFit/>
          </a:bodyPr>
          <a:lstStyle/>
          <a:p>
            <a:pPr algn="l">
              <a:lnSpc>
                <a:spcPts val="7760"/>
              </a:lnSpc>
            </a:pPr>
            <a:r>
              <a:rPr lang="en-US" sz="8000">
                <a:solidFill>
                  <a:srgbClr val="000000"/>
                </a:solidFill>
                <a:latin typeface="DM Sans Bold"/>
              </a:rPr>
              <a:t>About </a:t>
            </a:r>
          </a:p>
          <a:p>
            <a:pPr algn="l">
              <a:lnSpc>
                <a:spcPts val="9990"/>
              </a:lnSpc>
            </a:pPr>
            <a:r>
              <a:rPr lang="en-US" sz="10299">
                <a:solidFill>
                  <a:srgbClr val="000000"/>
                </a:solidFill>
                <a:latin typeface="DM Sans Bold"/>
              </a:rPr>
              <a:t>Fit-</a:t>
            </a:r>
            <a:r>
              <a:rPr lang="en-US" sz="10299">
                <a:solidFill>
                  <a:srgbClr val="FFCC00"/>
                </a:solidFill>
                <a:latin typeface="DM Sans Bold"/>
              </a:rPr>
              <a:t>Me</a:t>
            </a:r>
          </a:p>
        </p:txBody>
      </p:sp>
      <p:sp>
        <p:nvSpPr>
          <p:cNvPr id="4" name="TextBox 4"/>
          <p:cNvSpPr txBox="1"/>
          <p:nvPr/>
        </p:nvSpPr>
        <p:spPr>
          <a:xfrm>
            <a:off x="2048542" y="4947747"/>
            <a:ext cx="14267046" cy="2365931"/>
          </a:xfrm>
          <a:prstGeom prst="rect">
            <a:avLst/>
          </a:prstGeom>
        </p:spPr>
        <p:txBody>
          <a:bodyPr lIns="0" tIns="0" rIns="0" bIns="0" rtlCol="0" anchor="t">
            <a:spAutoFit/>
          </a:bodyPr>
          <a:lstStyle/>
          <a:p>
            <a:pPr marL="0" lvl="0" indent="0" algn="l">
              <a:lnSpc>
                <a:spcPts val="3779"/>
              </a:lnSpc>
              <a:spcBef>
                <a:spcPct val="0"/>
              </a:spcBef>
            </a:pPr>
            <a:r>
              <a:rPr lang="en-US" sz="2799" spc="167">
                <a:solidFill>
                  <a:srgbClr val="000000"/>
                </a:solidFill>
                <a:latin typeface="DM Sans"/>
              </a:rPr>
              <a:t>Introducing Fit-Me: Your all-in-one health companion. Track fitness goals, monitor nutrition, and manage stress with ease. Personalized workouts, meditation sessions, and meal plans tailored to your needs. Stay motivated, improve sleep, and boost overall well-being. Your path to a healthier lifestyle starts here. Download Fit-Me now.</a:t>
            </a:r>
          </a:p>
        </p:txBody>
      </p:sp>
      <p:sp>
        <p:nvSpPr>
          <p:cNvPr id="5" name="Freeform 5"/>
          <p:cNvSpPr/>
          <p:nvPr/>
        </p:nvSpPr>
        <p:spPr>
          <a:xfrm>
            <a:off x="-848571" y="8919661"/>
            <a:ext cx="3870946" cy="950141"/>
          </a:xfrm>
          <a:custGeom>
            <a:avLst/>
            <a:gdLst/>
            <a:ahLst/>
            <a:cxnLst/>
            <a:rect l="l" t="t" r="r" b="b"/>
            <a:pathLst>
              <a:path w="3870946" h="950141">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4472906" y="-2364815"/>
            <a:ext cx="4980952" cy="3731186"/>
          </a:xfrm>
          <a:custGeom>
            <a:avLst/>
            <a:gdLst/>
            <a:ahLst/>
            <a:cxnLst/>
            <a:rect l="l" t="t" r="r" b="b"/>
            <a:pathLst>
              <a:path w="4980952" h="3731186">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7" name="Freeform 7"/>
          <p:cNvSpPr/>
          <p:nvPr/>
        </p:nvSpPr>
        <p:spPr>
          <a:xfrm>
            <a:off x="3431074" y="8919661"/>
            <a:ext cx="2587020" cy="2386526"/>
          </a:xfrm>
          <a:custGeom>
            <a:avLst/>
            <a:gdLst/>
            <a:ahLst/>
            <a:cxnLst/>
            <a:rect l="l" t="t" r="r" b="b"/>
            <a:pathLst>
              <a:path w="2587020" h="2386526">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8" name="Freeform 8"/>
          <p:cNvSpPr/>
          <p:nvPr/>
        </p:nvSpPr>
        <p:spPr>
          <a:xfrm>
            <a:off x="-848571" y="-744412"/>
            <a:ext cx="2597326" cy="2796583"/>
          </a:xfrm>
          <a:custGeom>
            <a:avLst/>
            <a:gdLst/>
            <a:ahLst/>
            <a:cxnLst/>
            <a:rect l="l" t="t" r="r" b="b"/>
            <a:pathLst>
              <a:path w="2597326" h="2796583">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0078075" y="1267971"/>
            <a:ext cx="4208573" cy="4247184"/>
          </a:xfrm>
          <a:custGeom>
            <a:avLst/>
            <a:gdLst/>
            <a:ahLst/>
            <a:cxnLst/>
            <a:rect l="l" t="t" r="r" b="b"/>
            <a:pathLst>
              <a:path w="4208573" h="4247184">
                <a:moveTo>
                  <a:pt x="0" y="0"/>
                </a:moveTo>
                <a:lnTo>
                  <a:pt x="4208574" y="0"/>
                </a:lnTo>
                <a:lnTo>
                  <a:pt x="4208574"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10857087" y="1879538"/>
            <a:ext cx="5956731" cy="6527925"/>
          </a:xfrm>
          <a:custGeom>
            <a:avLst/>
            <a:gdLst/>
            <a:ahLst/>
            <a:cxnLst/>
            <a:rect l="l" t="t" r="r" b="b"/>
            <a:pathLst>
              <a:path w="5956731" h="6527925">
                <a:moveTo>
                  <a:pt x="0" y="0"/>
                </a:moveTo>
                <a:lnTo>
                  <a:pt x="5956731" y="0"/>
                </a:lnTo>
                <a:lnTo>
                  <a:pt x="5956731" y="6527924"/>
                </a:lnTo>
                <a:lnTo>
                  <a:pt x="0" y="65279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1504950" y="2898168"/>
            <a:ext cx="8092094" cy="1177290"/>
          </a:xfrm>
          <a:prstGeom prst="rect">
            <a:avLst/>
          </a:prstGeom>
        </p:spPr>
        <p:txBody>
          <a:bodyPr lIns="0" tIns="0" rIns="0" bIns="0" rtlCol="0" anchor="t">
            <a:spAutoFit/>
          </a:bodyPr>
          <a:lstStyle/>
          <a:p>
            <a:pPr algn="l">
              <a:lnSpc>
                <a:spcPts val="8730"/>
              </a:lnSpc>
            </a:pPr>
            <a:r>
              <a:rPr lang="en-US" sz="9000">
                <a:solidFill>
                  <a:srgbClr val="000000"/>
                </a:solidFill>
                <a:latin typeface="DM Sans Bold"/>
              </a:rPr>
              <a:t>Features</a:t>
            </a:r>
          </a:p>
        </p:txBody>
      </p:sp>
      <p:sp>
        <p:nvSpPr>
          <p:cNvPr id="6" name="TextBox 6"/>
          <p:cNvSpPr txBox="1"/>
          <p:nvPr/>
        </p:nvSpPr>
        <p:spPr>
          <a:xfrm>
            <a:off x="1504950" y="4798032"/>
            <a:ext cx="7707571" cy="2617470"/>
          </a:xfrm>
          <a:prstGeom prst="rect">
            <a:avLst/>
          </a:prstGeom>
        </p:spPr>
        <p:txBody>
          <a:bodyPr lIns="0" tIns="0" rIns="0" bIns="0" rtlCol="0" anchor="t">
            <a:spAutoFit/>
          </a:bodyPr>
          <a:lstStyle/>
          <a:p>
            <a:pPr marL="561336" lvl="1" indent="-280668" algn="l">
              <a:lnSpc>
                <a:spcPts val="3509"/>
              </a:lnSpc>
              <a:buAutoNum type="arabicPeriod"/>
            </a:pPr>
            <a:r>
              <a:rPr lang="en-US" sz="2599" spc="155">
                <a:solidFill>
                  <a:srgbClr val="000000"/>
                </a:solidFill>
                <a:latin typeface="DM Sans"/>
              </a:rPr>
              <a:t>Keep a track of your progress.</a:t>
            </a:r>
          </a:p>
          <a:p>
            <a:pPr marL="561336" lvl="1" indent="-280668" algn="l">
              <a:lnSpc>
                <a:spcPts val="3509"/>
              </a:lnSpc>
              <a:buAutoNum type="arabicPeriod"/>
            </a:pPr>
            <a:r>
              <a:rPr lang="en-US" sz="2599" spc="155">
                <a:solidFill>
                  <a:srgbClr val="000000"/>
                </a:solidFill>
                <a:latin typeface="DM Sans"/>
              </a:rPr>
              <a:t>Muliple categories helps to bring clarity.</a:t>
            </a:r>
          </a:p>
          <a:p>
            <a:pPr marL="561336" lvl="1" indent="-280668" algn="l">
              <a:lnSpc>
                <a:spcPts val="3509"/>
              </a:lnSpc>
              <a:buAutoNum type="arabicPeriod"/>
            </a:pPr>
            <a:r>
              <a:rPr lang="en-US" sz="2599" spc="155">
                <a:solidFill>
                  <a:srgbClr val="000000"/>
                </a:solidFill>
                <a:latin typeface="DM Sans"/>
              </a:rPr>
              <a:t>AI support and chatbox.</a:t>
            </a:r>
          </a:p>
          <a:p>
            <a:pPr marL="561336" lvl="1" indent="-280668" algn="l">
              <a:lnSpc>
                <a:spcPts val="3509"/>
              </a:lnSpc>
              <a:buAutoNum type="arabicPeriod"/>
            </a:pPr>
            <a:r>
              <a:rPr lang="en-US" sz="2599" spc="155">
                <a:solidFill>
                  <a:srgbClr val="000000"/>
                </a:solidFill>
                <a:latin typeface="DM Sans"/>
              </a:rPr>
              <a:t>Personalized workout plans.</a:t>
            </a:r>
          </a:p>
          <a:p>
            <a:pPr marL="561336" lvl="1" indent="-280668" algn="l">
              <a:lnSpc>
                <a:spcPts val="3509"/>
              </a:lnSpc>
              <a:buAutoNum type="arabicPeriod"/>
            </a:pPr>
            <a:r>
              <a:rPr lang="en-US" sz="2599" spc="155">
                <a:solidFill>
                  <a:srgbClr val="000000"/>
                </a:solidFill>
                <a:latin typeface="DM Sans"/>
              </a:rPr>
              <a:t>Customizable workout plans.</a:t>
            </a:r>
          </a:p>
          <a:p>
            <a:pPr marL="561336" lvl="1" indent="-280668" algn="l">
              <a:lnSpc>
                <a:spcPts val="3509"/>
              </a:lnSpc>
              <a:spcBef>
                <a:spcPct val="0"/>
              </a:spcBef>
              <a:buAutoNum type="arabicPeriod"/>
            </a:pPr>
            <a:r>
              <a:rPr lang="en-US" sz="2599" spc="155">
                <a:solidFill>
                  <a:srgbClr val="000000"/>
                </a:solidFill>
                <a:latin typeface="DM Sans"/>
              </a:rPr>
              <a:t>Regular checkup tracking.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1346079" y="375023"/>
            <a:ext cx="4290740" cy="9214573"/>
          </a:xfrm>
          <a:custGeom>
            <a:avLst/>
            <a:gdLst/>
            <a:ahLst/>
            <a:cxnLst/>
            <a:rect l="l" t="t" r="r" b="b"/>
            <a:pathLst>
              <a:path w="4290740" h="9214573">
                <a:moveTo>
                  <a:pt x="0" y="0"/>
                </a:moveTo>
                <a:lnTo>
                  <a:pt x="4290740" y="0"/>
                </a:lnTo>
                <a:lnTo>
                  <a:pt x="4290740" y="9214573"/>
                </a:lnTo>
                <a:lnTo>
                  <a:pt x="0" y="9214573"/>
                </a:lnTo>
                <a:lnTo>
                  <a:pt x="0" y="0"/>
                </a:lnTo>
                <a:close/>
              </a:path>
            </a:pathLst>
          </a:custGeom>
          <a:blipFill>
            <a:blip r:embed="rId3"/>
            <a:stretch>
              <a:fillRect r="-1173"/>
            </a:stretch>
          </a:blipFill>
        </p:spPr>
      </p:sp>
      <p:sp>
        <p:nvSpPr>
          <p:cNvPr id="4" name="TextBox 4"/>
          <p:cNvSpPr txBox="1"/>
          <p:nvPr/>
        </p:nvSpPr>
        <p:spPr>
          <a:xfrm>
            <a:off x="1504950" y="565523"/>
            <a:ext cx="8092094" cy="2282123"/>
          </a:xfrm>
          <a:prstGeom prst="rect">
            <a:avLst/>
          </a:prstGeom>
        </p:spPr>
        <p:txBody>
          <a:bodyPr lIns="0" tIns="0" rIns="0" bIns="0" rtlCol="0" anchor="t">
            <a:spAutoFit/>
          </a:bodyPr>
          <a:lstStyle/>
          <a:p>
            <a:pPr algn="l">
              <a:lnSpc>
                <a:spcPts val="8730"/>
              </a:lnSpc>
            </a:pPr>
            <a:r>
              <a:rPr lang="en-US" sz="9000">
                <a:solidFill>
                  <a:srgbClr val="000000"/>
                </a:solidFill>
                <a:latin typeface="DM Sans Bold"/>
              </a:rPr>
              <a:t>Project Structure</a:t>
            </a:r>
          </a:p>
        </p:txBody>
      </p:sp>
      <p:sp>
        <p:nvSpPr>
          <p:cNvPr id="5" name="TextBox 5"/>
          <p:cNvSpPr txBox="1"/>
          <p:nvPr/>
        </p:nvSpPr>
        <p:spPr>
          <a:xfrm>
            <a:off x="1756689" y="3084474"/>
            <a:ext cx="6203668" cy="7796339"/>
          </a:xfrm>
          <a:prstGeom prst="rect">
            <a:avLst/>
          </a:prstGeom>
        </p:spPr>
        <p:txBody>
          <a:bodyPr lIns="0" tIns="0" rIns="0" bIns="0" rtlCol="0" anchor="t">
            <a:spAutoFit/>
          </a:bodyPr>
          <a:lstStyle/>
          <a:p>
            <a:pPr algn="l">
              <a:lnSpc>
                <a:spcPts val="2970"/>
              </a:lnSpc>
            </a:pPr>
            <a:r>
              <a:rPr lang="en-US" sz="2200" spc="132">
                <a:solidFill>
                  <a:srgbClr val="000000"/>
                </a:solidFill>
                <a:latin typeface="DM Sans"/>
              </a:rPr>
              <a:t>Main components:</a:t>
            </a:r>
          </a:p>
          <a:p>
            <a:pPr algn="l">
              <a:lnSpc>
                <a:spcPts val="2970"/>
              </a:lnSpc>
            </a:pPr>
            <a:endParaRPr lang="en-US" sz="2200" spc="132">
              <a:solidFill>
                <a:srgbClr val="000000"/>
              </a:solidFill>
              <a:latin typeface="DM Sans"/>
            </a:endParaRPr>
          </a:p>
          <a:p>
            <a:pPr marL="474981" lvl="1" indent="-237491" algn="l">
              <a:lnSpc>
                <a:spcPts val="2970"/>
              </a:lnSpc>
              <a:buFont typeface="Arial"/>
              <a:buChar char="•"/>
            </a:pPr>
            <a:r>
              <a:rPr lang="en-US" sz="2200" spc="132">
                <a:solidFill>
                  <a:srgbClr val="000000"/>
                </a:solidFill>
                <a:latin typeface="DM Sans"/>
              </a:rPr>
              <a:t>Models:</a:t>
            </a:r>
          </a:p>
          <a:p>
            <a:pPr algn="l">
              <a:lnSpc>
                <a:spcPts val="2970"/>
              </a:lnSpc>
            </a:pPr>
            <a:r>
              <a:rPr lang="en-US" sz="2200" spc="132">
                <a:solidFill>
                  <a:srgbClr val="000000"/>
                </a:solidFill>
                <a:latin typeface="DM Sans"/>
              </a:rPr>
              <a:t>mealModel.dart</a:t>
            </a:r>
          </a:p>
          <a:p>
            <a:pPr algn="l">
              <a:lnSpc>
                <a:spcPts val="2970"/>
              </a:lnSpc>
            </a:pPr>
            <a:r>
              <a:rPr lang="en-US" sz="2200" spc="132">
                <a:solidFill>
                  <a:srgbClr val="000000"/>
                </a:solidFill>
                <a:latin typeface="DM Sans"/>
              </a:rPr>
              <a:t>userModel.dart</a:t>
            </a:r>
          </a:p>
          <a:p>
            <a:pPr algn="l">
              <a:lnSpc>
                <a:spcPts val="2970"/>
              </a:lnSpc>
            </a:pPr>
            <a:r>
              <a:rPr lang="en-US" sz="2200" spc="132">
                <a:solidFill>
                  <a:srgbClr val="000000"/>
                </a:solidFill>
                <a:latin typeface="DM Sans"/>
              </a:rPr>
              <a:t>workoutModel.dart</a:t>
            </a:r>
          </a:p>
          <a:p>
            <a:pPr algn="l">
              <a:lnSpc>
                <a:spcPts val="2970"/>
              </a:lnSpc>
            </a:pPr>
            <a:endParaRPr lang="en-US" sz="2200" spc="132">
              <a:solidFill>
                <a:srgbClr val="000000"/>
              </a:solidFill>
              <a:latin typeface="DM Sans"/>
            </a:endParaRPr>
          </a:p>
          <a:p>
            <a:pPr marL="474981" lvl="1" indent="-237491" algn="l">
              <a:lnSpc>
                <a:spcPts val="2970"/>
              </a:lnSpc>
              <a:buFont typeface="Arial"/>
              <a:buChar char="•"/>
            </a:pPr>
            <a:r>
              <a:rPr lang="en-US" sz="2200" spc="132">
                <a:solidFill>
                  <a:srgbClr val="000000"/>
                </a:solidFill>
                <a:latin typeface="DM Sans"/>
              </a:rPr>
              <a:t>Pages:</a:t>
            </a:r>
          </a:p>
          <a:p>
            <a:pPr algn="l">
              <a:lnSpc>
                <a:spcPts val="2970"/>
              </a:lnSpc>
            </a:pPr>
            <a:r>
              <a:rPr lang="en-US" sz="2200" spc="132">
                <a:solidFill>
                  <a:srgbClr val="000000"/>
                </a:solidFill>
                <a:latin typeface="DM Sans"/>
              </a:rPr>
              <a:t>dashboard.dart</a:t>
            </a:r>
          </a:p>
          <a:p>
            <a:pPr algn="l">
              <a:lnSpc>
                <a:spcPts val="2970"/>
              </a:lnSpc>
            </a:pPr>
            <a:r>
              <a:rPr lang="en-US" sz="2200" spc="132">
                <a:solidFill>
                  <a:srgbClr val="000000"/>
                </a:solidFill>
                <a:latin typeface="DM Sans"/>
              </a:rPr>
              <a:t>exercise.dart</a:t>
            </a:r>
          </a:p>
          <a:p>
            <a:pPr algn="l">
              <a:lnSpc>
                <a:spcPts val="2970"/>
              </a:lnSpc>
            </a:pPr>
            <a:r>
              <a:rPr lang="en-US" sz="2200" spc="132">
                <a:solidFill>
                  <a:srgbClr val="000000"/>
                </a:solidFill>
                <a:latin typeface="DM Sans"/>
              </a:rPr>
              <a:t>login.dart</a:t>
            </a:r>
          </a:p>
          <a:p>
            <a:pPr algn="l">
              <a:lnSpc>
                <a:spcPts val="2970"/>
              </a:lnSpc>
            </a:pPr>
            <a:r>
              <a:rPr lang="en-US" sz="2200" spc="132">
                <a:solidFill>
                  <a:srgbClr val="000000"/>
                </a:solidFill>
                <a:latin typeface="DM Sans"/>
              </a:rPr>
              <a:t>meals.dart</a:t>
            </a:r>
          </a:p>
          <a:p>
            <a:pPr algn="l">
              <a:lnSpc>
                <a:spcPts val="2970"/>
              </a:lnSpc>
            </a:pPr>
            <a:r>
              <a:rPr lang="en-US" sz="2200" spc="132">
                <a:solidFill>
                  <a:srgbClr val="000000"/>
                </a:solidFill>
                <a:latin typeface="DM Sans"/>
              </a:rPr>
              <a:t>profile.dart</a:t>
            </a:r>
          </a:p>
          <a:p>
            <a:pPr algn="l">
              <a:lnSpc>
                <a:spcPts val="2970"/>
              </a:lnSpc>
            </a:pPr>
            <a:r>
              <a:rPr lang="en-US" sz="2200" spc="132">
                <a:solidFill>
                  <a:srgbClr val="000000"/>
                </a:solidFill>
                <a:latin typeface="DM Sans"/>
              </a:rPr>
              <a:t>workouts.dart</a:t>
            </a:r>
          </a:p>
          <a:p>
            <a:pPr algn="l">
              <a:lnSpc>
                <a:spcPts val="2970"/>
              </a:lnSpc>
            </a:pPr>
            <a:endParaRPr lang="en-US" sz="2200" spc="132">
              <a:solidFill>
                <a:srgbClr val="000000"/>
              </a:solidFill>
              <a:latin typeface="DM Sans"/>
            </a:endParaRPr>
          </a:p>
          <a:p>
            <a:pPr marL="474981" lvl="1" indent="-237491" algn="l">
              <a:lnSpc>
                <a:spcPts val="2970"/>
              </a:lnSpc>
              <a:buFont typeface="Arial"/>
              <a:buChar char="•"/>
            </a:pPr>
            <a:r>
              <a:rPr lang="en-US" sz="2200" spc="132">
                <a:solidFill>
                  <a:srgbClr val="000000"/>
                </a:solidFill>
                <a:latin typeface="DM Sans"/>
              </a:rPr>
              <a:t>main.dart</a:t>
            </a:r>
          </a:p>
          <a:p>
            <a:pPr marL="474981" lvl="1" indent="-237491" algn="l">
              <a:lnSpc>
                <a:spcPts val="2970"/>
              </a:lnSpc>
              <a:buFont typeface="Arial"/>
              <a:buChar char="•"/>
            </a:pPr>
            <a:r>
              <a:rPr lang="en-US" sz="2200" spc="132">
                <a:solidFill>
                  <a:srgbClr val="000000"/>
                </a:solidFill>
                <a:latin typeface="DM Sans"/>
              </a:rPr>
              <a:t>firebase_options.dart</a:t>
            </a:r>
          </a:p>
          <a:p>
            <a:pPr algn="l">
              <a:lnSpc>
                <a:spcPts val="2970"/>
              </a:lnSpc>
            </a:pPr>
            <a:endParaRPr lang="en-US" sz="2200" spc="132">
              <a:solidFill>
                <a:srgbClr val="000000"/>
              </a:solidFill>
              <a:latin typeface="DM Sans"/>
            </a:endParaRPr>
          </a:p>
          <a:p>
            <a:pPr algn="l">
              <a:lnSpc>
                <a:spcPts val="2970"/>
              </a:lnSpc>
            </a:pPr>
            <a:endParaRPr lang="en-US" sz="2200" spc="132">
              <a:solidFill>
                <a:srgbClr val="000000"/>
              </a:solidFill>
              <a:latin typeface="DM Sans"/>
            </a:endParaRPr>
          </a:p>
          <a:p>
            <a:pPr algn="l">
              <a:lnSpc>
                <a:spcPts val="2970"/>
              </a:lnSpc>
            </a:pPr>
            <a:endParaRPr lang="en-US" sz="2200" spc="132">
              <a:solidFill>
                <a:srgbClr val="000000"/>
              </a:solidFill>
              <a:latin typeface="DM Sans"/>
            </a:endParaRPr>
          </a:p>
          <a:p>
            <a:pPr algn="l">
              <a:lnSpc>
                <a:spcPts val="2970"/>
              </a:lnSpc>
              <a:spcBef>
                <a:spcPct val="0"/>
              </a:spcBef>
            </a:pPr>
            <a:endParaRPr lang="en-US" sz="2200" spc="132">
              <a:solidFill>
                <a:srgbClr val="000000"/>
              </a:solidFill>
              <a:latin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2329398" y="901798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847044" y="9882374"/>
            <a:ext cx="3296956" cy="809253"/>
          </a:xfrm>
          <a:custGeom>
            <a:avLst/>
            <a:gdLst/>
            <a:ahLst/>
            <a:cxnLst/>
            <a:rect l="l" t="t" r="r" b="b"/>
            <a:pathLst>
              <a:path w="3296956" h="809253">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494772" y="9017983"/>
            <a:ext cx="4427843" cy="3481392"/>
          </a:xfrm>
          <a:custGeom>
            <a:avLst/>
            <a:gdLst/>
            <a:ahLst/>
            <a:cxnLst/>
            <a:rect l="l" t="t" r="r" b="b"/>
            <a:pathLst>
              <a:path w="4427843" h="3481392">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763398" y="-1534296"/>
            <a:ext cx="4899948" cy="3068592"/>
          </a:xfrm>
          <a:custGeom>
            <a:avLst/>
            <a:gdLst/>
            <a:ahLst/>
            <a:cxnLst/>
            <a:rect l="l" t="t" r="r" b="b"/>
            <a:pathLst>
              <a:path w="4899948" h="3068592">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12801533" y="-3053980"/>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7495522" y="-3297794"/>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1" name="Freeform 11"/>
          <p:cNvSpPr/>
          <p:nvPr/>
        </p:nvSpPr>
        <p:spPr>
          <a:xfrm>
            <a:off x="4861154" y="-2102294"/>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2" name="Freeform 12"/>
          <p:cNvSpPr/>
          <p:nvPr/>
        </p:nvSpPr>
        <p:spPr>
          <a:xfrm>
            <a:off x="17494810" y="2371030"/>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13" name="Freeform 13"/>
          <p:cNvSpPr/>
          <p:nvPr/>
        </p:nvSpPr>
        <p:spPr>
          <a:xfrm>
            <a:off x="2570549" y="949682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sp>
      <p:sp>
        <p:nvSpPr>
          <p:cNvPr id="14" name="Freeform 14"/>
          <p:cNvSpPr/>
          <p:nvPr/>
        </p:nvSpPr>
        <p:spPr>
          <a:xfrm rot="-5282649">
            <a:off x="16596506" y="6970869"/>
            <a:ext cx="3382987" cy="1154444"/>
          </a:xfrm>
          <a:custGeom>
            <a:avLst/>
            <a:gdLst/>
            <a:ahLst/>
            <a:cxnLst/>
            <a:rect l="l" t="t" r="r" b="b"/>
            <a:pathLst>
              <a:path w="3382987" h="1154444">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sp>
      <p:sp>
        <p:nvSpPr>
          <p:cNvPr id="15" name="Freeform 15"/>
          <p:cNvSpPr/>
          <p:nvPr/>
        </p:nvSpPr>
        <p:spPr>
          <a:xfrm>
            <a:off x="17259300" y="-971659"/>
            <a:ext cx="3104522" cy="3342688"/>
          </a:xfrm>
          <a:custGeom>
            <a:avLst/>
            <a:gdLst/>
            <a:ahLst/>
            <a:cxnLst/>
            <a:rect l="l" t="t" r="r" b="b"/>
            <a:pathLst>
              <a:path w="3104522" h="3342688">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grpSp>
        <p:nvGrpSpPr>
          <p:cNvPr id="16" name="Group 16"/>
          <p:cNvGrpSpPr>
            <a:grpSpLocks noChangeAspect="1"/>
          </p:cNvGrpSpPr>
          <p:nvPr/>
        </p:nvGrpSpPr>
        <p:grpSpPr>
          <a:xfrm>
            <a:off x="3754035" y="1808594"/>
            <a:ext cx="4186017" cy="8507032"/>
            <a:chOff x="0" y="0"/>
            <a:chExt cx="5001260" cy="10163810"/>
          </a:xfrm>
        </p:grpSpPr>
        <p:sp>
          <p:nvSpPr>
            <p:cNvPr id="17" name="Freeform 17"/>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9"/>
              <a:stretch>
                <a:fillRect l="-45" r="-45"/>
              </a:stretch>
            </a:blipFill>
          </p:spPr>
        </p:sp>
        <p:sp>
          <p:nvSpPr>
            <p:cNvPr id="18" name="Freeform 18"/>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0"/>
              <a:stretch>
                <a:fillRect l="-12091" r="-12091"/>
              </a:stretch>
            </a:blipFill>
          </p:spPr>
        </p:sp>
      </p:grpSp>
      <p:grpSp>
        <p:nvGrpSpPr>
          <p:cNvPr id="19" name="Group 19"/>
          <p:cNvGrpSpPr>
            <a:grpSpLocks noChangeAspect="1"/>
          </p:cNvGrpSpPr>
          <p:nvPr/>
        </p:nvGrpSpPr>
        <p:grpSpPr>
          <a:xfrm>
            <a:off x="10077019" y="1779968"/>
            <a:ext cx="4200103" cy="8535658"/>
            <a:chOff x="0" y="0"/>
            <a:chExt cx="5001260" cy="10163810"/>
          </a:xfrm>
        </p:grpSpPr>
        <p:sp>
          <p:nvSpPr>
            <p:cNvPr id="20" name="Freeform 20"/>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9"/>
              <a:stretch>
                <a:fillRect l="-45" r="-45"/>
              </a:stretch>
            </a:blipFill>
          </p:spPr>
        </p:sp>
        <p:sp>
          <p:nvSpPr>
            <p:cNvPr id="21" name="Freeform 21"/>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1"/>
              <a:stretch>
                <a:fillRect l="-10855" r="-10855"/>
              </a:stretch>
            </a:blipFill>
          </p:spPr>
        </p:sp>
      </p:grpSp>
      <p:sp>
        <p:nvSpPr>
          <p:cNvPr id="22" name="TextBox 22"/>
          <p:cNvSpPr txBox="1"/>
          <p:nvPr/>
        </p:nvSpPr>
        <p:spPr>
          <a:xfrm>
            <a:off x="3864059" y="624976"/>
            <a:ext cx="10014901" cy="909320"/>
          </a:xfrm>
          <a:prstGeom prst="rect">
            <a:avLst/>
          </a:prstGeom>
        </p:spPr>
        <p:txBody>
          <a:bodyPr lIns="0" tIns="0" rIns="0" bIns="0" rtlCol="0" anchor="t">
            <a:spAutoFit/>
          </a:bodyPr>
          <a:lstStyle/>
          <a:p>
            <a:pPr algn="ctr">
              <a:lnSpc>
                <a:spcPts val="6789"/>
              </a:lnSpc>
            </a:pPr>
            <a:r>
              <a:rPr lang="en-US" sz="6999">
                <a:solidFill>
                  <a:srgbClr val="000000"/>
                </a:solidFill>
                <a:latin typeface="DM Sans Bold"/>
              </a:rPr>
              <a:t>Prototype &amp; Design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2329398" y="901798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847044" y="9882374"/>
            <a:ext cx="3296956" cy="809253"/>
          </a:xfrm>
          <a:custGeom>
            <a:avLst/>
            <a:gdLst/>
            <a:ahLst/>
            <a:cxnLst/>
            <a:rect l="l" t="t" r="r" b="b"/>
            <a:pathLst>
              <a:path w="3296956" h="809253">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494772" y="9017983"/>
            <a:ext cx="4427843" cy="3481392"/>
          </a:xfrm>
          <a:custGeom>
            <a:avLst/>
            <a:gdLst/>
            <a:ahLst/>
            <a:cxnLst/>
            <a:rect l="l" t="t" r="r" b="b"/>
            <a:pathLst>
              <a:path w="4427843" h="3481392">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763398" y="-1534296"/>
            <a:ext cx="4899948" cy="3068592"/>
          </a:xfrm>
          <a:custGeom>
            <a:avLst/>
            <a:gdLst/>
            <a:ahLst/>
            <a:cxnLst/>
            <a:rect l="l" t="t" r="r" b="b"/>
            <a:pathLst>
              <a:path w="4899948" h="3068592">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12801533" y="-3053980"/>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7495522" y="-3297794"/>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1" name="Freeform 11"/>
          <p:cNvSpPr/>
          <p:nvPr/>
        </p:nvSpPr>
        <p:spPr>
          <a:xfrm>
            <a:off x="4861154" y="-2102294"/>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2" name="Freeform 12"/>
          <p:cNvSpPr/>
          <p:nvPr/>
        </p:nvSpPr>
        <p:spPr>
          <a:xfrm>
            <a:off x="17494810" y="2371030"/>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13" name="Freeform 13"/>
          <p:cNvSpPr/>
          <p:nvPr/>
        </p:nvSpPr>
        <p:spPr>
          <a:xfrm>
            <a:off x="2570549" y="949682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sp>
      <p:sp>
        <p:nvSpPr>
          <p:cNvPr id="14" name="Freeform 14"/>
          <p:cNvSpPr/>
          <p:nvPr/>
        </p:nvSpPr>
        <p:spPr>
          <a:xfrm rot="-5282649">
            <a:off x="16596506" y="6970869"/>
            <a:ext cx="3382987" cy="1154444"/>
          </a:xfrm>
          <a:custGeom>
            <a:avLst/>
            <a:gdLst/>
            <a:ahLst/>
            <a:cxnLst/>
            <a:rect l="l" t="t" r="r" b="b"/>
            <a:pathLst>
              <a:path w="3382987" h="1154444">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sp>
      <p:sp>
        <p:nvSpPr>
          <p:cNvPr id="15" name="Freeform 15"/>
          <p:cNvSpPr/>
          <p:nvPr/>
        </p:nvSpPr>
        <p:spPr>
          <a:xfrm>
            <a:off x="17259300" y="-971659"/>
            <a:ext cx="3104522" cy="3342688"/>
          </a:xfrm>
          <a:custGeom>
            <a:avLst/>
            <a:gdLst/>
            <a:ahLst/>
            <a:cxnLst/>
            <a:rect l="l" t="t" r="r" b="b"/>
            <a:pathLst>
              <a:path w="3104522" h="3342688">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grpSp>
        <p:nvGrpSpPr>
          <p:cNvPr id="16" name="Group 16"/>
          <p:cNvGrpSpPr>
            <a:grpSpLocks noChangeAspect="1"/>
          </p:cNvGrpSpPr>
          <p:nvPr/>
        </p:nvGrpSpPr>
        <p:grpSpPr>
          <a:xfrm>
            <a:off x="1952947" y="868256"/>
            <a:ext cx="4354588" cy="8849610"/>
            <a:chOff x="0" y="0"/>
            <a:chExt cx="5001260" cy="10163810"/>
          </a:xfrm>
        </p:grpSpPr>
        <p:sp>
          <p:nvSpPr>
            <p:cNvPr id="17" name="Freeform 17"/>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9"/>
              <a:stretch>
                <a:fillRect l="-45" r="-45"/>
              </a:stretch>
            </a:blipFill>
          </p:spPr>
        </p:sp>
        <p:sp>
          <p:nvSpPr>
            <p:cNvPr id="18" name="Freeform 18"/>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0"/>
              <a:stretch>
                <a:fillRect l="-3383" r="-3383"/>
              </a:stretch>
            </a:blipFill>
          </p:spPr>
        </p:sp>
      </p:grpSp>
      <p:grpSp>
        <p:nvGrpSpPr>
          <p:cNvPr id="19" name="Group 19"/>
          <p:cNvGrpSpPr>
            <a:grpSpLocks noChangeAspect="1"/>
          </p:cNvGrpSpPr>
          <p:nvPr/>
        </p:nvGrpSpPr>
        <p:grpSpPr>
          <a:xfrm>
            <a:off x="7351702" y="817006"/>
            <a:ext cx="4356587" cy="8853674"/>
            <a:chOff x="0" y="0"/>
            <a:chExt cx="5001260" cy="10163810"/>
          </a:xfrm>
        </p:grpSpPr>
        <p:sp>
          <p:nvSpPr>
            <p:cNvPr id="20" name="Freeform 20"/>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9"/>
              <a:stretch>
                <a:fillRect l="-45" r="-45"/>
              </a:stretch>
            </a:blipFill>
          </p:spPr>
        </p:sp>
        <p:sp>
          <p:nvSpPr>
            <p:cNvPr id="21" name="Freeform 21"/>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1"/>
              <a:stretch>
                <a:fillRect l="-4352" r="-4352"/>
              </a:stretch>
            </a:blipFill>
          </p:spPr>
        </p:sp>
      </p:grpSp>
      <p:grpSp>
        <p:nvGrpSpPr>
          <p:cNvPr id="22" name="Group 22"/>
          <p:cNvGrpSpPr>
            <a:grpSpLocks noChangeAspect="1"/>
          </p:cNvGrpSpPr>
          <p:nvPr/>
        </p:nvGrpSpPr>
        <p:grpSpPr>
          <a:xfrm>
            <a:off x="12739370" y="817006"/>
            <a:ext cx="4306212" cy="8751299"/>
            <a:chOff x="0" y="0"/>
            <a:chExt cx="5001260" cy="10163810"/>
          </a:xfrm>
        </p:grpSpPr>
        <p:sp>
          <p:nvSpPr>
            <p:cNvPr id="23" name="Freeform 23"/>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9"/>
              <a:stretch>
                <a:fillRect l="-45" r="-45"/>
              </a:stretch>
            </a:blipFill>
          </p:spPr>
        </p:sp>
        <p:sp>
          <p:nvSpPr>
            <p:cNvPr id="24" name="Freeform 24"/>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2"/>
              <a:stretch>
                <a:fillRect l="-2308" r="-2308"/>
              </a:stretch>
            </a:blipFill>
          </p:spPr>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2329398" y="901798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847044" y="9882374"/>
            <a:ext cx="3296956" cy="809253"/>
          </a:xfrm>
          <a:custGeom>
            <a:avLst/>
            <a:gdLst/>
            <a:ahLst/>
            <a:cxnLst/>
            <a:rect l="l" t="t" r="r" b="b"/>
            <a:pathLst>
              <a:path w="3296956" h="809253">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494772" y="9017983"/>
            <a:ext cx="4427843" cy="3481392"/>
          </a:xfrm>
          <a:custGeom>
            <a:avLst/>
            <a:gdLst/>
            <a:ahLst/>
            <a:cxnLst/>
            <a:rect l="l" t="t" r="r" b="b"/>
            <a:pathLst>
              <a:path w="4427843" h="3481392">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763398" y="-1534296"/>
            <a:ext cx="4899948" cy="3068592"/>
          </a:xfrm>
          <a:custGeom>
            <a:avLst/>
            <a:gdLst/>
            <a:ahLst/>
            <a:cxnLst/>
            <a:rect l="l" t="t" r="r" b="b"/>
            <a:pathLst>
              <a:path w="4899948" h="3068592">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12801533" y="-3053980"/>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7495522" y="-3297794"/>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1" name="Freeform 11"/>
          <p:cNvSpPr/>
          <p:nvPr/>
        </p:nvSpPr>
        <p:spPr>
          <a:xfrm>
            <a:off x="4861154" y="-2102294"/>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2" name="Freeform 12"/>
          <p:cNvSpPr/>
          <p:nvPr/>
        </p:nvSpPr>
        <p:spPr>
          <a:xfrm>
            <a:off x="17494810" y="2371030"/>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13" name="Freeform 13"/>
          <p:cNvSpPr/>
          <p:nvPr/>
        </p:nvSpPr>
        <p:spPr>
          <a:xfrm>
            <a:off x="2570549" y="949682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sp>
      <p:sp>
        <p:nvSpPr>
          <p:cNvPr id="14" name="Freeform 14"/>
          <p:cNvSpPr/>
          <p:nvPr/>
        </p:nvSpPr>
        <p:spPr>
          <a:xfrm rot="-5282649">
            <a:off x="16596506" y="6970869"/>
            <a:ext cx="3382987" cy="1154444"/>
          </a:xfrm>
          <a:custGeom>
            <a:avLst/>
            <a:gdLst/>
            <a:ahLst/>
            <a:cxnLst/>
            <a:rect l="l" t="t" r="r" b="b"/>
            <a:pathLst>
              <a:path w="3382987" h="1154444">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sp>
      <p:sp>
        <p:nvSpPr>
          <p:cNvPr id="15" name="Freeform 15"/>
          <p:cNvSpPr/>
          <p:nvPr/>
        </p:nvSpPr>
        <p:spPr>
          <a:xfrm>
            <a:off x="17259300" y="-971659"/>
            <a:ext cx="3104522" cy="3342688"/>
          </a:xfrm>
          <a:custGeom>
            <a:avLst/>
            <a:gdLst/>
            <a:ahLst/>
            <a:cxnLst/>
            <a:rect l="l" t="t" r="r" b="b"/>
            <a:pathLst>
              <a:path w="3104522" h="3342688">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grpSp>
        <p:nvGrpSpPr>
          <p:cNvPr id="16" name="Group 16"/>
          <p:cNvGrpSpPr>
            <a:grpSpLocks noChangeAspect="1"/>
          </p:cNvGrpSpPr>
          <p:nvPr/>
        </p:nvGrpSpPr>
        <p:grpSpPr>
          <a:xfrm>
            <a:off x="9728637" y="817006"/>
            <a:ext cx="4306212" cy="8751299"/>
            <a:chOff x="0" y="0"/>
            <a:chExt cx="5001260" cy="10163810"/>
          </a:xfrm>
        </p:grpSpPr>
        <p:sp>
          <p:nvSpPr>
            <p:cNvPr id="17" name="Freeform 17"/>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9"/>
              <a:stretch>
                <a:fillRect l="-45" r="-45"/>
              </a:stretch>
            </a:blipFill>
          </p:spPr>
        </p:sp>
        <p:sp>
          <p:nvSpPr>
            <p:cNvPr id="18" name="Freeform 18"/>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0"/>
              <a:stretch>
                <a:fillRect l="-4685" r="-4685"/>
              </a:stretch>
            </a:blipFill>
          </p:spPr>
        </p:sp>
      </p:grpSp>
      <p:grpSp>
        <p:nvGrpSpPr>
          <p:cNvPr id="19" name="Group 19"/>
          <p:cNvGrpSpPr>
            <a:grpSpLocks noChangeAspect="1"/>
          </p:cNvGrpSpPr>
          <p:nvPr/>
        </p:nvGrpSpPr>
        <p:grpSpPr>
          <a:xfrm>
            <a:off x="4136549" y="817006"/>
            <a:ext cx="4306212" cy="8751299"/>
            <a:chOff x="0" y="0"/>
            <a:chExt cx="5001260" cy="10163810"/>
          </a:xfrm>
        </p:grpSpPr>
        <p:sp>
          <p:nvSpPr>
            <p:cNvPr id="20" name="Freeform 20"/>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9"/>
              <a:stretch>
                <a:fillRect l="-45" r="-45"/>
              </a:stretch>
            </a:blipFill>
          </p:spPr>
        </p:sp>
        <p:sp>
          <p:nvSpPr>
            <p:cNvPr id="21" name="Freeform 21"/>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1"/>
              <a:stretch>
                <a:fillRect l="-4570" r="-4570"/>
              </a:stretch>
            </a:blipFill>
          </p:spPr>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AutoShape 3"/>
          <p:cNvSpPr/>
          <p:nvPr/>
        </p:nvSpPr>
        <p:spPr>
          <a:xfrm>
            <a:off x="-886757" y="5074942"/>
            <a:ext cx="20061513" cy="0"/>
          </a:xfrm>
          <a:prstGeom prst="line">
            <a:avLst/>
          </a:prstGeom>
          <a:ln w="28575" cap="flat">
            <a:solidFill>
              <a:srgbClr val="000000"/>
            </a:solidFill>
            <a:prstDash val="solid"/>
            <a:headEnd type="none" w="sm" len="sm"/>
            <a:tailEnd type="none" w="sm" len="sm"/>
          </a:ln>
        </p:spPr>
      </p:sp>
      <p:grpSp>
        <p:nvGrpSpPr>
          <p:cNvPr id="4" name="Group 4"/>
          <p:cNvGrpSpPr/>
          <p:nvPr/>
        </p:nvGrpSpPr>
        <p:grpSpPr>
          <a:xfrm>
            <a:off x="5930165" y="4823914"/>
            <a:ext cx="502056" cy="50205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6" name="TextBox 6"/>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7" name="Group 7"/>
          <p:cNvGrpSpPr/>
          <p:nvPr/>
        </p:nvGrpSpPr>
        <p:grpSpPr>
          <a:xfrm>
            <a:off x="2227066" y="4823914"/>
            <a:ext cx="502056" cy="50205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sp>
        <p:sp>
          <p:nvSpPr>
            <p:cNvPr id="9" name="TextBox 9"/>
            <p:cNvSpPr txBox="1"/>
            <p:nvPr/>
          </p:nvSpPr>
          <p:spPr>
            <a:xfrm>
              <a:off x="190500" y="219075"/>
              <a:ext cx="431800" cy="403225"/>
            </a:xfrm>
            <a:prstGeom prst="rect">
              <a:avLst/>
            </a:prstGeom>
          </p:spPr>
          <p:txBody>
            <a:bodyPr lIns="50800" tIns="50800" rIns="50800" bIns="50800" rtlCol="0" anchor="ctr"/>
            <a:lstStyle/>
            <a:p>
              <a:pPr algn="ctr">
                <a:lnSpc>
                  <a:spcPts val="2266"/>
                </a:lnSpc>
              </a:pPr>
              <a:endParaRPr/>
            </a:p>
          </p:txBody>
        </p:sp>
      </p:grpSp>
      <p:grpSp>
        <p:nvGrpSpPr>
          <p:cNvPr id="10" name="Group 10"/>
          <p:cNvGrpSpPr/>
          <p:nvPr/>
        </p:nvGrpSpPr>
        <p:grpSpPr>
          <a:xfrm>
            <a:off x="9653627" y="4823914"/>
            <a:ext cx="502056" cy="50205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12" name="TextBox 12"/>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13" name="Group 13"/>
          <p:cNvGrpSpPr/>
          <p:nvPr/>
        </p:nvGrpSpPr>
        <p:grpSpPr>
          <a:xfrm>
            <a:off x="13396139" y="4823914"/>
            <a:ext cx="502056" cy="50205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15" name="TextBox 15"/>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sp>
        <p:nvSpPr>
          <p:cNvPr id="16" name="TextBox 16"/>
          <p:cNvSpPr txBox="1"/>
          <p:nvPr/>
        </p:nvSpPr>
        <p:spPr>
          <a:xfrm>
            <a:off x="4732501" y="1907439"/>
            <a:ext cx="8822997" cy="2282190"/>
          </a:xfrm>
          <a:prstGeom prst="rect">
            <a:avLst/>
          </a:prstGeom>
        </p:spPr>
        <p:txBody>
          <a:bodyPr lIns="0" tIns="0" rIns="0" bIns="0" rtlCol="0" anchor="t">
            <a:spAutoFit/>
          </a:bodyPr>
          <a:lstStyle/>
          <a:p>
            <a:pPr algn="ctr">
              <a:lnSpc>
                <a:spcPts val="8730"/>
              </a:lnSpc>
            </a:pPr>
            <a:r>
              <a:rPr lang="en-US" sz="9000">
                <a:solidFill>
                  <a:srgbClr val="000000"/>
                </a:solidFill>
                <a:latin typeface="DM Sans Bold"/>
              </a:rPr>
              <a:t>Upcoming </a:t>
            </a:r>
          </a:p>
          <a:p>
            <a:pPr marL="0" lvl="1" indent="0" algn="ctr">
              <a:lnSpc>
                <a:spcPts val="8730"/>
              </a:lnSpc>
              <a:spcBef>
                <a:spcPct val="0"/>
              </a:spcBef>
            </a:pPr>
            <a:r>
              <a:rPr lang="en-US" sz="9000">
                <a:solidFill>
                  <a:srgbClr val="000000"/>
                </a:solidFill>
                <a:latin typeface="DM Sans Bold"/>
              </a:rPr>
              <a:t>Versions</a:t>
            </a:r>
          </a:p>
        </p:txBody>
      </p:sp>
      <p:sp>
        <p:nvSpPr>
          <p:cNvPr id="17" name="TextBox 17"/>
          <p:cNvSpPr txBox="1"/>
          <p:nvPr/>
        </p:nvSpPr>
        <p:spPr>
          <a:xfrm>
            <a:off x="2227066" y="5616041"/>
            <a:ext cx="2197323" cy="679451"/>
          </a:xfrm>
          <a:prstGeom prst="rect">
            <a:avLst/>
          </a:prstGeom>
        </p:spPr>
        <p:txBody>
          <a:bodyPr lIns="0" tIns="0" rIns="0" bIns="0" rtlCol="0" anchor="t">
            <a:spAutoFit/>
          </a:bodyPr>
          <a:lstStyle/>
          <a:p>
            <a:pPr algn="l">
              <a:lnSpc>
                <a:spcPts val="5150"/>
              </a:lnSpc>
            </a:pPr>
            <a:r>
              <a:rPr lang="en-US" sz="5000">
                <a:solidFill>
                  <a:srgbClr val="000000"/>
                </a:solidFill>
                <a:latin typeface="DM Sans Bold"/>
              </a:rPr>
              <a:t>V-1.0</a:t>
            </a:r>
          </a:p>
        </p:txBody>
      </p:sp>
      <p:sp>
        <p:nvSpPr>
          <p:cNvPr id="18" name="TextBox 18"/>
          <p:cNvSpPr txBox="1"/>
          <p:nvPr/>
        </p:nvSpPr>
        <p:spPr>
          <a:xfrm>
            <a:off x="5948468" y="5616041"/>
            <a:ext cx="2197323" cy="679451"/>
          </a:xfrm>
          <a:prstGeom prst="rect">
            <a:avLst/>
          </a:prstGeom>
        </p:spPr>
        <p:txBody>
          <a:bodyPr lIns="0" tIns="0" rIns="0" bIns="0" rtlCol="0" anchor="t">
            <a:spAutoFit/>
          </a:bodyPr>
          <a:lstStyle/>
          <a:p>
            <a:pPr algn="l">
              <a:lnSpc>
                <a:spcPts val="5150"/>
              </a:lnSpc>
            </a:pPr>
            <a:r>
              <a:rPr lang="en-US" sz="5000">
                <a:solidFill>
                  <a:srgbClr val="000000"/>
                </a:solidFill>
                <a:latin typeface="DM Sans Bold"/>
              </a:rPr>
              <a:t>V-2.0</a:t>
            </a:r>
          </a:p>
        </p:txBody>
      </p:sp>
      <p:sp>
        <p:nvSpPr>
          <p:cNvPr id="19" name="TextBox 19"/>
          <p:cNvSpPr txBox="1"/>
          <p:nvPr/>
        </p:nvSpPr>
        <p:spPr>
          <a:xfrm>
            <a:off x="2227066" y="6447891"/>
            <a:ext cx="2646492" cy="579120"/>
          </a:xfrm>
          <a:prstGeom prst="rect">
            <a:avLst/>
          </a:prstGeom>
        </p:spPr>
        <p:txBody>
          <a:bodyPr lIns="0" tIns="0" rIns="0" bIns="0" rtlCol="0" anchor="t">
            <a:spAutoFit/>
          </a:bodyPr>
          <a:lstStyle/>
          <a:p>
            <a:pPr algn="l">
              <a:lnSpc>
                <a:spcPts val="2340"/>
              </a:lnSpc>
            </a:pPr>
            <a:r>
              <a:rPr lang="en-US" sz="1500">
                <a:solidFill>
                  <a:srgbClr val="000000"/>
                </a:solidFill>
                <a:latin typeface="DM Sans"/>
              </a:rPr>
              <a:t>Contains workout plans and different categories</a:t>
            </a:r>
          </a:p>
        </p:txBody>
      </p:sp>
      <p:sp>
        <p:nvSpPr>
          <p:cNvPr id="20" name="TextBox 20"/>
          <p:cNvSpPr txBox="1"/>
          <p:nvPr/>
        </p:nvSpPr>
        <p:spPr>
          <a:xfrm>
            <a:off x="5948468" y="6447891"/>
            <a:ext cx="2732862" cy="579120"/>
          </a:xfrm>
          <a:prstGeom prst="rect">
            <a:avLst/>
          </a:prstGeom>
        </p:spPr>
        <p:txBody>
          <a:bodyPr lIns="0" tIns="0" rIns="0" bIns="0" rtlCol="0" anchor="t">
            <a:spAutoFit/>
          </a:bodyPr>
          <a:lstStyle/>
          <a:p>
            <a:pPr algn="l">
              <a:lnSpc>
                <a:spcPts val="2340"/>
              </a:lnSpc>
            </a:pPr>
            <a:r>
              <a:rPr lang="en-US" sz="1500">
                <a:solidFill>
                  <a:srgbClr val="000000"/>
                </a:solidFill>
                <a:latin typeface="DM Sans"/>
              </a:rPr>
              <a:t>Support for regular checkups and tracking</a:t>
            </a:r>
          </a:p>
        </p:txBody>
      </p:sp>
      <p:sp>
        <p:nvSpPr>
          <p:cNvPr id="21" name="TextBox 21"/>
          <p:cNvSpPr txBox="1"/>
          <p:nvPr/>
        </p:nvSpPr>
        <p:spPr>
          <a:xfrm>
            <a:off x="9671930" y="5616041"/>
            <a:ext cx="2197323" cy="679451"/>
          </a:xfrm>
          <a:prstGeom prst="rect">
            <a:avLst/>
          </a:prstGeom>
        </p:spPr>
        <p:txBody>
          <a:bodyPr lIns="0" tIns="0" rIns="0" bIns="0" rtlCol="0" anchor="t">
            <a:spAutoFit/>
          </a:bodyPr>
          <a:lstStyle/>
          <a:p>
            <a:pPr algn="l">
              <a:lnSpc>
                <a:spcPts val="5150"/>
              </a:lnSpc>
            </a:pPr>
            <a:r>
              <a:rPr lang="en-US" sz="5000">
                <a:solidFill>
                  <a:srgbClr val="000000"/>
                </a:solidFill>
                <a:latin typeface="DM Sans Bold"/>
              </a:rPr>
              <a:t>V-3.0</a:t>
            </a:r>
          </a:p>
        </p:txBody>
      </p:sp>
      <p:sp>
        <p:nvSpPr>
          <p:cNvPr id="22" name="TextBox 22"/>
          <p:cNvSpPr txBox="1"/>
          <p:nvPr/>
        </p:nvSpPr>
        <p:spPr>
          <a:xfrm>
            <a:off x="9671930" y="6447891"/>
            <a:ext cx="2747991" cy="579120"/>
          </a:xfrm>
          <a:prstGeom prst="rect">
            <a:avLst/>
          </a:prstGeom>
        </p:spPr>
        <p:txBody>
          <a:bodyPr lIns="0" tIns="0" rIns="0" bIns="0" rtlCol="0" anchor="t">
            <a:spAutoFit/>
          </a:bodyPr>
          <a:lstStyle/>
          <a:p>
            <a:pPr algn="l">
              <a:lnSpc>
                <a:spcPts val="2340"/>
              </a:lnSpc>
            </a:pPr>
            <a:r>
              <a:rPr lang="en-US" sz="1500">
                <a:solidFill>
                  <a:srgbClr val="000000"/>
                </a:solidFill>
                <a:latin typeface="DM Sans"/>
              </a:rPr>
              <a:t>Easy customizable and personalized workout plans</a:t>
            </a:r>
          </a:p>
        </p:txBody>
      </p:sp>
      <p:sp>
        <p:nvSpPr>
          <p:cNvPr id="23" name="TextBox 23"/>
          <p:cNvSpPr txBox="1"/>
          <p:nvPr/>
        </p:nvSpPr>
        <p:spPr>
          <a:xfrm>
            <a:off x="13414442" y="5616041"/>
            <a:ext cx="2197323" cy="679451"/>
          </a:xfrm>
          <a:prstGeom prst="rect">
            <a:avLst/>
          </a:prstGeom>
        </p:spPr>
        <p:txBody>
          <a:bodyPr lIns="0" tIns="0" rIns="0" bIns="0" rtlCol="0" anchor="t">
            <a:spAutoFit/>
          </a:bodyPr>
          <a:lstStyle/>
          <a:p>
            <a:pPr algn="l">
              <a:lnSpc>
                <a:spcPts val="5150"/>
              </a:lnSpc>
            </a:pPr>
            <a:r>
              <a:rPr lang="en-US" sz="5000">
                <a:solidFill>
                  <a:srgbClr val="000000"/>
                </a:solidFill>
                <a:latin typeface="DM Sans Bold"/>
              </a:rPr>
              <a:t>V-4.0</a:t>
            </a:r>
          </a:p>
        </p:txBody>
      </p:sp>
      <p:sp>
        <p:nvSpPr>
          <p:cNvPr id="24" name="TextBox 24"/>
          <p:cNvSpPr txBox="1"/>
          <p:nvPr/>
        </p:nvSpPr>
        <p:spPr>
          <a:xfrm>
            <a:off x="13414442" y="6447891"/>
            <a:ext cx="2646492" cy="579120"/>
          </a:xfrm>
          <a:prstGeom prst="rect">
            <a:avLst/>
          </a:prstGeom>
        </p:spPr>
        <p:txBody>
          <a:bodyPr lIns="0" tIns="0" rIns="0" bIns="0" rtlCol="0" anchor="t">
            <a:spAutoFit/>
          </a:bodyPr>
          <a:lstStyle/>
          <a:p>
            <a:pPr algn="l">
              <a:lnSpc>
                <a:spcPts val="2340"/>
              </a:lnSpc>
            </a:pPr>
            <a:r>
              <a:rPr lang="en-US" sz="1500">
                <a:solidFill>
                  <a:srgbClr val="000000"/>
                </a:solidFill>
                <a:latin typeface="DM Sans"/>
              </a:rPr>
              <a:t>AI Support for increasing efficiency</a:t>
            </a:r>
          </a:p>
        </p:txBody>
      </p:sp>
      <p:sp>
        <p:nvSpPr>
          <p:cNvPr id="25" name="Freeform 25"/>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6" name="Freeform 26"/>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27" name="Freeform 27"/>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28" name="Freeform 28"/>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29" name="Freeform 29"/>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30" name="Freeform 30"/>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31" name="Freeform 31"/>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32" name="Freeform 32"/>
          <p:cNvSpPr/>
          <p:nvPr/>
        </p:nvSpPr>
        <p:spPr>
          <a:xfrm>
            <a:off x="15262955" y="-1072630"/>
            <a:ext cx="1996345" cy="2149497"/>
          </a:xfrm>
          <a:custGeom>
            <a:avLst/>
            <a:gdLst/>
            <a:ahLst/>
            <a:cxnLst/>
            <a:rect l="l" t="t" r="r" b="b"/>
            <a:pathLst>
              <a:path w="1996345" h="2149497">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341</Words>
  <Application>Microsoft Office PowerPoint</Application>
  <PresentationFormat>Custom</PresentationFormat>
  <Paragraphs>60</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DM Sans Bold</vt:lpstr>
      <vt:lpstr>Calibri</vt:lpstr>
      <vt:lpstr>Arial</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dc:title>
  <cp:lastModifiedBy>Disha Taneja</cp:lastModifiedBy>
  <cp:revision>2</cp:revision>
  <dcterms:created xsi:type="dcterms:W3CDTF">2006-08-16T00:00:00Z</dcterms:created>
  <dcterms:modified xsi:type="dcterms:W3CDTF">2024-05-30T13:36:42Z</dcterms:modified>
  <dc:identifier>DAGArRCO_xY</dc:identifier>
</cp:coreProperties>
</file>